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1F-481B-4607-8C04-FA63E68FA38F}" type="datetimeFigureOut">
              <a:rPr lang="ru-KZ" smtClean="0"/>
              <a:t>17.09.2023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BF75-502C-4B3B-B986-C7D06477F59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29361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1F-481B-4607-8C04-FA63E68FA38F}" type="datetimeFigureOut">
              <a:rPr lang="ru-KZ" smtClean="0"/>
              <a:t>17.09.2023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BF75-502C-4B3B-B986-C7D06477F59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68732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1F-481B-4607-8C04-FA63E68FA38F}" type="datetimeFigureOut">
              <a:rPr lang="ru-KZ" smtClean="0"/>
              <a:t>17.09.2023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BF75-502C-4B3B-B986-C7D06477F59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68960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1F-481B-4607-8C04-FA63E68FA38F}" type="datetimeFigureOut">
              <a:rPr lang="ru-KZ" smtClean="0"/>
              <a:t>17.09.2023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BF75-502C-4B3B-B986-C7D06477F59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95321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1F-481B-4607-8C04-FA63E68FA38F}" type="datetimeFigureOut">
              <a:rPr lang="ru-KZ" smtClean="0"/>
              <a:t>17.09.2023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BF75-502C-4B3B-B986-C7D06477F59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89314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1F-481B-4607-8C04-FA63E68FA38F}" type="datetimeFigureOut">
              <a:rPr lang="ru-KZ" smtClean="0"/>
              <a:t>17.09.2023</a:t>
            </a:fld>
            <a:endParaRPr lang="ru-KZ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BF75-502C-4B3B-B986-C7D06477F59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89851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1F-481B-4607-8C04-FA63E68FA38F}" type="datetimeFigureOut">
              <a:rPr lang="ru-KZ" smtClean="0"/>
              <a:t>17.09.2023</a:t>
            </a:fld>
            <a:endParaRPr lang="ru-KZ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BF75-502C-4B3B-B986-C7D06477F59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40300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1F-481B-4607-8C04-FA63E68FA38F}" type="datetimeFigureOut">
              <a:rPr lang="ru-KZ" smtClean="0"/>
              <a:t>17.09.2023</a:t>
            </a:fld>
            <a:endParaRPr lang="ru-KZ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BF75-502C-4B3B-B986-C7D06477F59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79862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1F-481B-4607-8C04-FA63E68FA38F}" type="datetimeFigureOut">
              <a:rPr lang="ru-KZ" smtClean="0"/>
              <a:t>17.09.2023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BF75-502C-4B3B-B986-C7D06477F59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25715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1F-481B-4607-8C04-FA63E68FA38F}" type="datetimeFigureOut">
              <a:rPr lang="ru-KZ" smtClean="0"/>
              <a:t>17.09.2023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BF75-502C-4B3B-B986-C7D06477F59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8009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1F-481B-4607-8C04-FA63E68FA38F}" type="datetimeFigureOut">
              <a:rPr lang="ru-KZ" smtClean="0"/>
              <a:t>17.09.2023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BF75-502C-4B3B-B986-C7D06477F59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17788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1F-481B-4607-8C04-FA63E68FA38F}" type="datetimeFigureOut">
              <a:rPr lang="ru-KZ" smtClean="0"/>
              <a:t>17.09.2023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BF75-502C-4B3B-B986-C7D06477F59F}" type="slidenum">
              <a:rPr lang="ru-KZ" smtClean="0"/>
              <a:t>‹#›</a:t>
            </a:fld>
            <a:endParaRPr lang="ru-KZ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091290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1F-481B-4607-8C04-FA63E68FA38F}" type="datetimeFigureOut">
              <a:rPr lang="ru-KZ" smtClean="0"/>
              <a:t>17.09.2023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BF75-502C-4B3B-B986-C7D06477F59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55330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1F-481B-4607-8C04-FA63E68FA38F}" type="datetimeFigureOut">
              <a:rPr lang="ru-KZ" smtClean="0"/>
              <a:t>17.09.2023</a:t>
            </a:fld>
            <a:endParaRPr lang="ru-KZ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BF75-502C-4B3B-B986-C7D06477F59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27026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1F-481B-4607-8C04-FA63E68FA38F}" type="datetimeFigureOut">
              <a:rPr lang="ru-KZ" smtClean="0"/>
              <a:t>17.09.2023</a:t>
            </a:fld>
            <a:endParaRPr lang="ru-KZ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BF75-502C-4B3B-B986-C7D06477F59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251232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1F-481B-4607-8C04-FA63E68FA38F}" type="datetimeFigureOut">
              <a:rPr lang="ru-KZ" smtClean="0"/>
              <a:t>17.09.2023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BF75-502C-4B3B-B986-C7D06477F59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595968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D1F-481B-4607-8C04-FA63E68FA38F}" type="datetimeFigureOut">
              <a:rPr lang="ru-KZ" smtClean="0"/>
              <a:t>17.09.2023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BF75-502C-4B3B-B986-C7D06477F59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314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4286D1F-481B-4607-8C04-FA63E68FA38F}" type="datetimeFigureOut">
              <a:rPr lang="ru-KZ" smtClean="0"/>
              <a:t>17.09.2023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1BF75-502C-4B3B-B986-C7D06477F59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1101719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64072A-2053-420F-99E9-D2833B2D43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7280" y="1057276"/>
            <a:ext cx="8427195" cy="1638300"/>
          </a:xfrm>
        </p:spPr>
        <p:txBody>
          <a:bodyPr/>
          <a:lstStyle/>
          <a:p>
            <a:r>
              <a:rPr lang="ru-RU" dirty="0"/>
              <a:t>СПУТНИКОВЫЕ ТЕХНОЛОГИИ</a:t>
            </a:r>
            <a:endParaRPr lang="ru-KZ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DEBF15-37A8-478F-98F1-E4E162BEA4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4004" y="2826840"/>
            <a:ext cx="9627345" cy="861420"/>
          </a:xfrm>
        </p:spPr>
        <p:txBody>
          <a:bodyPr>
            <a:noAutofit/>
          </a:bodyPr>
          <a:lstStyle/>
          <a:p>
            <a:pPr algn="ctr"/>
            <a:r>
              <a:rPr lang="ru-RU" sz="3600" dirty="0"/>
              <a:t>Лекция 1. Роль спутниковых технологий в геодезическом производстве</a:t>
            </a:r>
            <a:endParaRPr lang="ru-KZ" sz="3600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87DCA7C4-2569-42C3-AC91-6182C8E14D56}"/>
              </a:ext>
            </a:extLst>
          </p:cNvPr>
          <p:cNvSpPr txBox="1">
            <a:spLocks/>
          </p:cNvSpPr>
          <p:nvPr/>
        </p:nvSpPr>
        <p:spPr>
          <a:xfrm>
            <a:off x="3393330" y="5800724"/>
            <a:ext cx="9627345" cy="8614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ru-RU" sz="2400" cap="none" dirty="0"/>
              <a:t>Старший преподаватель </a:t>
            </a:r>
            <a:r>
              <a:rPr lang="ru-RU" sz="2400" cap="none" dirty="0" err="1"/>
              <a:t>Кутубаева</a:t>
            </a:r>
            <a:r>
              <a:rPr lang="ru-RU" sz="2400" cap="none" dirty="0"/>
              <a:t> А. А. </a:t>
            </a:r>
            <a:endParaRPr lang="ru-KZ" sz="2400" cap="none" dirty="0"/>
          </a:p>
        </p:txBody>
      </p:sp>
    </p:spTree>
    <p:extLst>
      <p:ext uri="{BB962C8B-B14F-4D97-AF65-F5344CB8AC3E}">
        <p14:creationId xmlns:p14="http://schemas.microsoft.com/office/powerpoint/2010/main" val="1646476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6CA71E-29B6-40E9-A817-7228068D0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783889" cy="1400530"/>
          </a:xfrm>
        </p:spPr>
        <p:txBody>
          <a:bodyPr/>
          <a:lstStyle/>
          <a:p>
            <a:r>
              <a:rPr lang="ru-RU" dirty="0"/>
              <a:t>1. Краткая историческая справка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9179A5-A2D6-4E51-A523-7621783C9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943100"/>
            <a:ext cx="9621838" cy="4305299"/>
          </a:xfrm>
        </p:spPr>
        <p:txBody>
          <a:bodyPr>
            <a:normAutofit/>
          </a:bodyPr>
          <a:lstStyle/>
          <a:p>
            <a:r>
              <a:rPr lang="ru-RU" dirty="0"/>
              <a:t>4 октября 1957 года на орбиту Земли был запущен первый искусственный спутник Земли «Спутник-1» под кодовым названием «ПС-1» («Простейший Спутник-1»).</a:t>
            </a:r>
          </a:p>
          <a:p>
            <a:r>
              <a:rPr lang="ru-RU" dirty="0"/>
              <a:t>1 февраля 1958 года  первым ИСЗ, удачно запущенным в США стал «Эксплорер-1» (англ. Explorer-I — Исследователь)</a:t>
            </a:r>
          </a:p>
          <a:p>
            <a:r>
              <a:rPr lang="ru-RU" dirty="0"/>
              <a:t>В 60Х годах появилась дисциплина  «Космическая геодезия»</a:t>
            </a:r>
          </a:p>
          <a:p>
            <a:r>
              <a:rPr lang="ru-RU" dirty="0"/>
              <a:t>В конце 1960-х годов были созданы низкоорбитальные спутниковые радионавигационные системы «Цикада» (СССР) и «Транзит» (США)</a:t>
            </a:r>
          </a:p>
          <a:p>
            <a:r>
              <a:rPr lang="ru-RU" dirty="0"/>
              <a:t>1980-е  </a:t>
            </a:r>
            <a:r>
              <a:rPr lang="ru-RU" dirty="0" err="1"/>
              <a:t>гг</a:t>
            </a:r>
            <a:r>
              <a:rPr lang="ru-RU" dirty="0"/>
              <a:t> появились спутниковые радионавигационные системы второго поколения – американская система GPS (NAVSTAR) и советская система ГЛОНАСС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02111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4910F2-03DC-4958-AAB9-65897F61D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6786" y="373997"/>
            <a:ext cx="9404723" cy="1400530"/>
          </a:xfrm>
        </p:spPr>
        <p:txBody>
          <a:bodyPr/>
          <a:lstStyle/>
          <a:p>
            <a:r>
              <a:rPr lang="ru-RU" dirty="0"/>
              <a:t>Глобальная навигационная спутниковая система ГЛОНАСС</a:t>
            </a:r>
            <a:endParaRPr lang="ru-KZ" dirty="0"/>
          </a:p>
        </p:txBody>
      </p:sp>
      <p:pic>
        <p:nvPicPr>
          <p:cNvPr id="1026" name="Picture 2" descr="История развития ГЛОНАСС">
            <a:extLst>
              <a:ext uri="{FF2B5EF4-FFF2-40B4-BE49-F238E27FC236}">
                <a16:creationId xmlns:a16="http://schemas.microsoft.com/office/drawing/2014/main" id="{2A0DF8BC-3F73-4E81-BCDC-5F5DBDAFD8F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289" y="1853248"/>
            <a:ext cx="8635561" cy="478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PS, ГЛОНАСС и другие системы глобальной спутниковой навигации: гайд от ГдеМои">
            <a:extLst>
              <a:ext uri="{FF2B5EF4-FFF2-40B4-BE49-F238E27FC236}">
                <a16:creationId xmlns:a16="http://schemas.microsoft.com/office/drawing/2014/main" id="{3AFB480A-D85D-486E-AC5A-0B5F232AB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14" y="93187"/>
            <a:ext cx="196215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047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F6E4AA-4E64-4840-B1B4-52B3FA555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ГЛОНАСС</a:t>
            </a:r>
            <a:endParaRPr lang="ru-KZ" dirty="0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2ED3E5FD-3F3A-49E8-AF02-B5712F2B1E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115175" y="1323975"/>
            <a:ext cx="4895849" cy="4724400"/>
          </a:xfrm>
        </p:spPr>
        <p:txBody>
          <a:bodyPr>
            <a:noAutofit/>
          </a:bodyPr>
          <a:lstStyle/>
          <a:p>
            <a:r>
              <a:rPr lang="ru-RU" sz="1600" dirty="0"/>
              <a:t>Космический комплекс системы ГЛОНАСС, состоящий из ОГ, средств выведения, наземного комплекса управления;</a:t>
            </a:r>
          </a:p>
          <a:p>
            <a:r>
              <a:rPr lang="ru-RU" sz="1600" dirty="0"/>
              <a:t>ФД, включая </a:t>
            </a:r>
            <a:r>
              <a:rPr lang="ru-RU" sz="1600" dirty="0" err="1"/>
              <a:t>широкозонную</a:t>
            </a:r>
            <a:r>
              <a:rPr lang="ru-RU" sz="1600" dirty="0"/>
              <a:t> систему ФД ГНСС – СДКМ, а также региональные и локальные системы мониторинга и дифференциальной навигации;</a:t>
            </a:r>
          </a:p>
          <a:p>
            <a:r>
              <a:rPr lang="ru-RU" sz="1600" dirty="0"/>
              <a:t>Система высокоточной апостериорной ЭВИ;</a:t>
            </a:r>
          </a:p>
          <a:p>
            <a:r>
              <a:rPr lang="ru-RU" sz="1600" dirty="0"/>
              <a:t>Средства фундаментального обеспечения ГЛОНАСС – системы оперативного определения параметров вращения и ориентации Земли, системы формирования государственной шкалы всемирного скоординированного времени, геодезической основы РФ;</a:t>
            </a:r>
          </a:p>
          <a:p>
            <a:r>
              <a:rPr lang="ru-RU" sz="1600" dirty="0"/>
              <a:t>НАП</a:t>
            </a:r>
            <a:endParaRPr lang="ru-KZ" sz="1600" dirty="0"/>
          </a:p>
        </p:txBody>
      </p:sp>
      <p:pic>
        <p:nvPicPr>
          <p:cNvPr id="2051" name="Picture 3" descr="Структура ГЛОНАСС">
            <a:extLst>
              <a:ext uri="{FF2B5EF4-FFF2-40B4-BE49-F238E27FC236}">
                <a16:creationId xmlns:a16="http://schemas.microsoft.com/office/drawing/2014/main" id="{B9BC5CE0-C36A-4142-B973-EAD8DB58627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1691502"/>
            <a:ext cx="6352794" cy="4290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070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E8A04B-6202-41A4-963C-51F54C821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461" y="443193"/>
            <a:ext cx="10307639" cy="1400530"/>
          </a:xfrm>
        </p:spPr>
        <p:txBody>
          <a:bodyPr/>
          <a:lstStyle/>
          <a:p>
            <a:r>
              <a:rPr lang="ru-RU" dirty="0"/>
              <a:t>Спутниковая группировка ГЛОНАСС</a:t>
            </a:r>
            <a:endParaRPr lang="ru-KZ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4BF9C9F0-0CEA-4957-BCC1-5EEF137A1786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322655454"/>
              </p:ext>
            </p:extLst>
          </p:nvPr>
        </p:nvGraphicFramePr>
        <p:xfrm>
          <a:off x="5654674" y="2276475"/>
          <a:ext cx="5638418" cy="3800475"/>
        </p:xfrm>
        <a:graphic>
          <a:graphicData uri="http://schemas.openxmlformats.org/drawingml/2006/table">
            <a:tbl>
              <a:tblPr/>
              <a:tblGrid>
                <a:gridCol w="2819209">
                  <a:extLst>
                    <a:ext uri="{9D8B030D-6E8A-4147-A177-3AD203B41FA5}">
                      <a16:colId xmlns:a16="http://schemas.microsoft.com/office/drawing/2014/main" val="3647675771"/>
                    </a:ext>
                  </a:extLst>
                </a:gridCol>
                <a:gridCol w="2819209">
                  <a:extLst>
                    <a:ext uri="{9D8B030D-6E8A-4147-A177-3AD203B41FA5}">
                      <a16:colId xmlns:a16="http://schemas.microsoft.com/office/drawing/2014/main" val="3598969454"/>
                    </a:ext>
                  </a:extLst>
                </a:gridCol>
              </a:tblGrid>
              <a:tr h="400653">
                <a:tc gridSpan="2"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ОРБИТАЛЬНАЯ ГРУППИРОВКА</a:t>
                      </a:r>
                    </a:p>
                  </a:txBody>
                  <a:tcPr marL="63554" marR="63554" marT="31777" marB="31777" anchor="ctr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424760"/>
                  </a:ext>
                </a:extLst>
              </a:tr>
              <a:tr h="768867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>
                          <a:effectLst/>
                        </a:rPr>
                        <a:t>КОЛИЧЕСТВО ШТАТНЫХ КА</a:t>
                      </a:r>
                    </a:p>
                  </a:txBody>
                  <a:tcPr marL="52961" marR="52961" marT="52961" marB="52961">
                    <a:lnL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KZ" sz="1300">
                          <a:effectLst/>
                        </a:rPr>
                        <a:t>24</a:t>
                      </a:r>
                    </a:p>
                  </a:txBody>
                  <a:tcPr marL="52961" marR="52961" marT="52961" marB="52961">
                    <a:lnL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5576852"/>
                  </a:ext>
                </a:extLst>
              </a:tr>
              <a:tr h="46552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>
                          <a:effectLst/>
                        </a:rPr>
                        <a:t>ВЫСОТА ОРБИТЫ</a:t>
                      </a:r>
                    </a:p>
                  </a:txBody>
                  <a:tcPr marL="52961" marR="52961" marT="52961" marB="52961">
                    <a:lnL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>
                          <a:effectLst/>
                        </a:rPr>
                        <a:t>19 100 км</a:t>
                      </a:r>
                    </a:p>
                  </a:txBody>
                  <a:tcPr marL="52961" marR="52961" marT="52961" marB="52961">
                    <a:lnL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8173703"/>
                  </a:ext>
                </a:extLst>
              </a:tr>
              <a:tr h="768867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>
                          <a:effectLst/>
                        </a:rPr>
                        <a:t>КОЛИЧЕСТВО ПЛОСКОСТЕЙ</a:t>
                      </a:r>
                    </a:p>
                  </a:txBody>
                  <a:tcPr marL="52961" marR="52961" marT="52961" marB="52961">
                    <a:lnL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KZ" sz="1300" dirty="0">
                          <a:effectLst/>
                        </a:rPr>
                        <a:t>3</a:t>
                      </a:r>
                    </a:p>
                  </a:txBody>
                  <a:tcPr marL="52961" marR="52961" marT="52961" marB="52961">
                    <a:lnL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4315597"/>
                  </a:ext>
                </a:extLst>
              </a:tr>
              <a:tr h="46552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>
                          <a:effectLst/>
                        </a:rPr>
                        <a:t>БОЛЬШАЯ ПОЛУОСЬ</a:t>
                      </a:r>
                    </a:p>
                  </a:txBody>
                  <a:tcPr marL="52961" marR="52961" marT="52961" marB="52961">
                    <a:lnL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>
                          <a:effectLst/>
                        </a:rPr>
                        <a:t>25 420 км</a:t>
                      </a:r>
                    </a:p>
                  </a:txBody>
                  <a:tcPr marL="52961" marR="52961" marT="52961" marB="52961">
                    <a:lnL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01169"/>
                  </a:ext>
                </a:extLst>
              </a:tr>
              <a:tr h="46552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>
                          <a:effectLst/>
                        </a:rPr>
                        <a:t>ПЕРИОД</a:t>
                      </a:r>
                    </a:p>
                  </a:txBody>
                  <a:tcPr marL="52961" marR="52961" marT="52961" marB="52961">
                    <a:lnL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>
                          <a:effectLst/>
                        </a:rPr>
                        <a:t>11 ч 15 мин 44 с</a:t>
                      </a:r>
                    </a:p>
                  </a:txBody>
                  <a:tcPr marL="52961" marR="52961" marT="52961" marB="52961">
                    <a:lnL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9503631"/>
                  </a:ext>
                </a:extLst>
              </a:tr>
              <a:tr h="46552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>
                          <a:effectLst/>
                        </a:rPr>
                        <a:t>НАКЛОНЕНИЕ</a:t>
                      </a:r>
                    </a:p>
                  </a:txBody>
                  <a:tcPr marL="52961" marR="52961" marT="52961" marB="52961">
                    <a:lnL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KZ" sz="1300" dirty="0">
                          <a:effectLst/>
                        </a:rPr>
                        <a:t>64,8°</a:t>
                      </a:r>
                    </a:p>
                  </a:txBody>
                  <a:tcPr marL="52961" marR="52961" marT="52961" marB="52961">
                    <a:lnL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9133511"/>
                  </a:ext>
                </a:extLst>
              </a:tr>
            </a:tbl>
          </a:graphicData>
        </a:graphic>
      </p:graphicFrame>
      <p:pic>
        <p:nvPicPr>
          <p:cNvPr id="3074" name="Picture 2" descr="Орбитальная группировка ГЛОНАСС">
            <a:extLst>
              <a:ext uri="{FF2B5EF4-FFF2-40B4-BE49-F238E27FC236}">
                <a16:creationId xmlns:a16="http://schemas.microsoft.com/office/drawing/2014/main" id="{6827DBCF-F3A7-41BD-9183-D42C6FF957F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908" y="2019300"/>
            <a:ext cx="4396339" cy="4612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43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3A451B-CD53-4F99-A4A0-A6211C2EC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5656" y="290793"/>
            <a:ext cx="9404723" cy="1400530"/>
          </a:xfrm>
        </p:spPr>
        <p:txBody>
          <a:bodyPr/>
          <a:lstStyle/>
          <a:p>
            <a:r>
              <a:rPr lang="en-US" dirty="0"/>
              <a:t> GPS</a:t>
            </a:r>
            <a:r>
              <a:rPr lang="ru-RU" dirty="0"/>
              <a:t> </a:t>
            </a:r>
            <a:r>
              <a:rPr lang="en-US" dirty="0"/>
              <a:t>Global Positioning System </a:t>
            </a:r>
            <a:endParaRPr lang="ru-KZ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E67953E-F406-4F4C-9F96-D4B1182D157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656" y="1390333"/>
            <a:ext cx="7744619" cy="526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PS, ГЛОНАСС и другие системы глобальной спутниковой навигации: гайд от ГдеМои">
            <a:extLst>
              <a:ext uri="{FF2B5EF4-FFF2-40B4-BE49-F238E27FC236}">
                <a16:creationId xmlns:a16="http://schemas.microsoft.com/office/drawing/2014/main" id="{40F75491-6D7C-48BC-84AB-AE9CEA432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7163"/>
            <a:ext cx="1905000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212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D937C-AABE-4937-A5ED-9F8B4FBA8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</a:t>
            </a:r>
            <a:r>
              <a:rPr lang="en-US" dirty="0"/>
              <a:t>GPS</a:t>
            </a:r>
            <a:endParaRPr lang="ru-KZ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3C7B331-14A5-466D-9825-0C0D159D7A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54495" y="1981200"/>
            <a:ext cx="5975530" cy="427513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Слежение за орбитальными аппаратами осуществляется с помощью главной контрольной станции и 10 станций слежения. Главная станция расположена на авиабазе ВВС США Фалькон, штат Колорадо. Остальные станции слежения расположены на американских военных базах в Колорадо-Спрингс, на островах </a:t>
            </a:r>
            <a:r>
              <a:rPr lang="ru-RU" dirty="0" err="1"/>
              <a:t>Гаваи</a:t>
            </a:r>
            <a:r>
              <a:rPr lang="ru-RU" dirty="0"/>
              <a:t>, Вознесения, Диего-Гарсия, </a:t>
            </a:r>
            <a:r>
              <a:rPr lang="ru-RU" dirty="0" err="1"/>
              <a:t>Кваджелейн</a:t>
            </a:r>
            <a:r>
              <a:rPr lang="ru-RU" dirty="0"/>
              <a:t>. Станции острова Вознесения, Диего-Гарсия, </a:t>
            </a:r>
            <a:r>
              <a:rPr lang="ru-RU" dirty="0" err="1"/>
              <a:t>Кваджелейн</a:t>
            </a:r>
            <a:r>
              <a:rPr lang="ru-RU" dirty="0"/>
              <a:t> способны посылать на спутники корректировочные данные в виде радиосигналов с частотой 2000—4000 МГц. Спутники последнего поколения распределяют полученные данные среди других спутников</a:t>
            </a:r>
            <a:endParaRPr lang="ru-KZ" dirty="0"/>
          </a:p>
        </p:txBody>
      </p:sp>
      <p:pic>
        <p:nvPicPr>
          <p:cNvPr id="5122" name="Picture 2" descr="3.2. Глобальные системы определения местоположения">
            <a:extLst>
              <a:ext uri="{FF2B5EF4-FFF2-40B4-BE49-F238E27FC236}">
                <a16:creationId xmlns:a16="http://schemas.microsoft.com/office/drawing/2014/main" id="{0A3D5F94-D29C-497C-9B36-064FCBB6F7C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9" y="1981635"/>
            <a:ext cx="5335562" cy="3180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449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4C4A52-DA6B-45A4-9B06-0240A73CA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0" dirty="0">
                <a:solidFill>
                  <a:schemeClr val="tx1">
                    <a:lumMod val="95000"/>
                  </a:schemeClr>
                </a:solidFill>
                <a:effectLst/>
                <a:latin typeface="Roboto" panose="02000000000000000000" pitchFamily="2" charset="0"/>
              </a:rPr>
              <a:t>Характеристики навигационных систем GPS</a:t>
            </a:r>
            <a:br>
              <a:rPr lang="ru-RU" b="0" i="0" dirty="0">
                <a:solidFill>
                  <a:schemeClr val="tx1">
                    <a:lumMod val="95000"/>
                  </a:schemeClr>
                </a:solidFill>
                <a:effectLst/>
                <a:latin typeface="Roboto" panose="02000000000000000000" pitchFamily="2" charset="0"/>
              </a:rPr>
            </a:br>
            <a:endParaRPr lang="ru-KZ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513F64F-50C8-4478-BE74-8082FE4BBE1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tx1">
                    <a:lumMod val="95000"/>
                  </a:schemeClr>
                </a:solidFill>
                <a:effectLst/>
                <a:latin typeface="Roboto" panose="02000000000000000000" pitchFamily="2" charset="0"/>
              </a:rPr>
              <a:t>Количество спутников – 26, 21 основной, 5 запасных;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tx1">
                    <a:lumMod val="95000"/>
                  </a:schemeClr>
                </a:solidFill>
                <a:effectLst/>
                <a:latin typeface="Roboto" panose="02000000000000000000" pitchFamily="2" charset="0"/>
              </a:rPr>
              <a:t>Количество орбитальных плоскостей – 6;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tx1">
                    <a:lumMod val="95000"/>
                  </a:schemeClr>
                </a:solidFill>
                <a:effectLst/>
                <a:latin typeface="Roboto" panose="02000000000000000000" pitchFamily="2" charset="0"/>
              </a:rPr>
              <a:t>Высота орбиты – 20000 км;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tx1">
                    <a:lumMod val="95000"/>
                  </a:schemeClr>
                </a:solidFill>
                <a:effectLst/>
                <a:latin typeface="Roboto" panose="02000000000000000000" pitchFamily="2" charset="0"/>
              </a:rPr>
              <a:t>Срок эксплуатации спутников – 7,5 лет;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tx1">
                    <a:lumMod val="95000"/>
                  </a:schemeClr>
                </a:solidFill>
                <a:effectLst/>
                <a:latin typeface="Roboto" panose="02000000000000000000" pitchFamily="2" charset="0"/>
              </a:rPr>
              <a:t>Рабочие частоты – L1=1575,42 МГц; L2=12275,6МГц, мощность 50 Вт и 8 Вт соответственно;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tx1">
                    <a:lumMod val="95000"/>
                  </a:schemeClr>
                </a:solidFill>
                <a:effectLst/>
                <a:latin typeface="Roboto" panose="02000000000000000000" pitchFamily="2" charset="0"/>
              </a:rPr>
              <a:t>Надежность навигационного определения – 95%.</a:t>
            </a:r>
          </a:p>
        </p:txBody>
      </p:sp>
      <p:pic>
        <p:nvPicPr>
          <p:cNvPr id="6146" name="Picture 2" descr="GPS, ГЛОНАСС и другие системы глобальной спутниковой навигации: гайд от ГдеМои">
            <a:extLst>
              <a:ext uri="{FF2B5EF4-FFF2-40B4-BE49-F238E27FC236}">
                <a16:creationId xmlns:a16="http://schemas.microsoft.com/office/drawing/2014/main" id="{B05C9195-C9BC-44C2-9BC1-C14D93C1AA0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811" y="2162174"/>
            <a:ext cx="4170363" cy="417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184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56F19B-8C60-4BE4-B3EC-DF7B846F9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1300" y="452718"/>
            <a:ext cx="7269534" cy="1400530"/>
          </a:xfrm>
        </p:spPr>
        <p:txBody>
          <a:bodyPr/>
          <a:lstStyle/>
          <a:p>
            <a:r>
              <a:rPr lang="en-US" dirty="0"/>
              <a:t>Galileo</a:t>
            </a:r>
            <a:r>
              <a:rPr lang="ru-RU" dirty="0"/>
              <a:t> </a:t>
            </a:r>
            <a:r>
              <a:rPr lang="en-US" dirty="0"/>
              <a:t> </a:t>
            </a:r>
            <a:r>
              <a:rPr lang="ru-RU" dirty="0"/>
              <a:t>Евросоюз</a:t>
            </a:r>
            <a:endParaRPr lang="ru-KZ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8ED56A8-2757-41A7-AC98-04220893A4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2670" y="2093119"/>
            <a:ext cx="4396339" cy="3741738"/>
          </a:xfrm>
        </p:spPr>
        <p:txBody>
          <a:bodyPr/>
          <a:lstStyle/>
          <a:p>
            <a:r>
              <a:rPr lang="ru-RU" dirty="0"/>
              <a:t>Первый запуск: 2011 год.</a:t>
            </a:r>
          </a:p>
          <a:p>
            <a:r>
              <a:rPr lang="ru-RU" dirty="0"/>
              <a:t>Покрытие: глобальное.</a:t>
            </a:r>
          </a:p>
          <a:p>
            <a:r>
              <a:rPr lang="ru-RU" dirty="0"/>
              <a:t>Состав спутников: 23 аппарата, 1 в стадии запуска.</a:t>
            </a:r>
          </a:p>
          <a:p>
            <a:r>
              <a:rPr lang="ru-RU" dirty="0"/>
              <a:t>Типы орбит: средневысокая.</a:t>
            </a:r>
          </a:p>
          <a:p>
            <a:r>
              <a:rPr lang="ru-RU" dirty="0"/>
              <a:t>Высота: 23 222 км.</a:t>
            </a:r>
          </a:p>
          <a:p>
            <a:r>
              <a:rPr lang="ru-RU" dirty="0"/>
              <a:t>Время полного оборота: 14 ч 4 мин 42 с.</a:t>
            </a:r>
            <a:endParaRPr lang="ru-KZ" dirty="0"/>
          </a:p>
        </p:txBody>
      </p:sp>
      <p:pic>
        <p:nvPicPr>
          <p:cNvPr id="7170" name="Picture 2" descr="GPS, ГЛОНАСС и другие системы глобальной спутниковой навигации: гайд от ГдеМои">
            <a:extLst>
              <a:ext uri="{FF2B5EF4-FFF2-40B4-BE49-F238E27FC236}">
                <a16:creationId xmlns:a16="http://schemas.microsoft.com/office/drawing/2014/main" id="{1E49726F-B835-437A-BD20-61978267B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43" y="0"/>
            <a:ext cx="2093119" cy="2093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GPS, ГЛОНАСС и другие системы глобальной спутниковой навигации: гайд от ГдеМои">
            <a:extLst>
              <a:ext uri="{FF2B5EF4-FFF2-40B4-BE49-F238E27FC236}">
                <a16:creationId xmlns:a16="http://schemas.microsoft.com/office/drawing/2014/main" id="{018AAFA9-4734-43BD-84AD-B8FC1B5E874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87" y="2188618"/>
            <a:ext cx="4705838" cy="3850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630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8E030A-CC3F-4B85-9B59-346467A20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153" y="501393"/>
            <a:ext cx="5802684" cy="1251586"/>
          </a:xfrm>
        </p:spPr>
        <p:txBody>
          <a:bodyPr/>
          <a:lstStyle/>
          <a:p>
            <a:r>
              <a:rPr lang="en-US" dirty="0" err="1"/>
              <a:t>Beidou</a:t>
            </a:r>
            <a:r>
              <a:rPr lang="en-US" dirty="0"/>
              <a:t>: </a:t>
            </a:r>
            <a:r>
              <a:rPr lang="ru-RU" dirty="0"/>
              <a:t>Китай</a:t>
            </a:r>
            <a:endParaRPr lang="ru-KZ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2B6CD86-28ED-4F71-A3C7-2F0D371EA8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54495" y="1895475"/>
            <a:ext cx="5788210" cy="4360863"/>
          </a:xfrm>
        </p:spPr>
        <p:txBody>
          <a:bodyPr>
            <a:normAutofit/>
          </a:bodyPr>
          <a:lstStyle/>
          <a:p>
            <a:r>
              <a:rPr lang="ru-RU" b="1" i="0" dirty="0">
                <a:effectLst/>
                <a:latin typeface="HelveticaNeueCyr"/>
              </a:rPr>
              <a:t>Первый запуск: 2000 год.</a:t>
            </a:r>
          </a:p>
          <a:p>
            <a:r>
              <a:rPr lang="ru-RU" b="1" i="0" dirty="0">
                <a:effectLst/>
                <a:latin typeface="HelveticaNeueCyr"/>
              </a:rPr>
              <a:t>Покрытие: глобальное. После запуска системы </a:t>
            </a:r>
            <a:r>
              <a:rPr lang="ru-RU" b="1" i="0" dirty="0" err="1">
                <a:effectLst/>
                <a:latin typeface="HelveticaNeueCyr"/>
              </a:rPr>
              <a:t>Beidou</a:t>
            </a:r>
            <a:r>
              <a:rPr lang="ru-RU" b="1" i="0" dirty="0">
                <a:effectLst/>
                <a:latin typeface="HelveticaNeueCyr"/>
              </a:rPr>
              <a:t> 3-го поколения в 2020 году.</a:t>
            </a:r>
          </a:p>
          <a:p>
            <a:r>
              <a:rPr lang="ru-RU" b="1" i="0" dirty="0">
                <a:effectLst/>
                <a:latin typeface="HelveticaNeueCyr"/>
              </a:rPr>
              <a:t>Состав спутников: 48 аппаратов, в работе — 35.</a:t>
            </a:r>
          </a:p>
          <a:p>
            <a:r>
              <a:rPr lang="ru-RU" b="1" i="0" dirty="0">
                <a:effectLst/>
                <a:latin typeface="HelveticaNeueCyr"/>
              </a:rPr>
              <a:t>Типы орбит: средняя круговая, геостационарная, геосинхронная наклонная высокая.</a:t>
            </a:r>
          </a:p>
          <a:p>
            <a:r>
              <a:rPr lang="ru-RU" b="1" i="0" dirty="0">
                <a:effectLst/>
                <a:latin typeface="HelveticaNeueCyr"/>
              </a:rPr>
              <a:t>Высота: 21 500 километров.</a:t>
            </a:r>
          </a:p>
          <a:p>
            <a:r>
              <a:rPr lang="ru-RU" b="1" i="0" dirty="0">
                <a:effectLst/>
                <a:latin typeface="HelveticaNeueCyr"/>
              </a:rPr>
              <a:t>Время полного оборота: 12 ч 53 мин 24 с.</a:t>
            </a:r>
            <a:endParaRPr lang="ru-KZ" dirty="0"/>
          </a:p>
        </p:txBody>
      </p:sp>
      <p:pic>
        <p:nvPicPr>
          <p:cNvPr id="8194" name="Picture 2" descr="GPS, ГЛОНАСС и другие системы глобальной спутниковой навигации: гайд от ГдеМои">
            <a:extLst>
              <a:ext uri="{FF2B5EF4-FFF2-40B4-BE49-F238E27FC236}">
                <a16:creationId xmlns:a16="http://schemas.microsoft.com/office/drawing/2014/main" id="{3031A5F9-68EF-46A1-BFBF-88316B1C2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68" y="100013"/>
            <a:ext cx="2009775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GPS, ГЛОНАСС и другие системы глобальной спутниковой навигации: гайд от ГдеМои">
            <a:extLst>
              <a:ext uri="{FF2B5EF4-FFF2-40B4-BE49-F238E27FC236}">
                <a16:creationId xmlns:a16="http://schemas.microsoft.com/office/drawing/2014/main" id="{D035B638-B5A2-443C-9C4A-4DCA4EB87D2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95" y="2215198"/>
            <a:ext cx="4781370" cy="419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998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4141C7-E77E-4260-BDF1-1273EA740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615" y="233643"/>
            <a:ext cx="6240834" cy="1400530"/>
          </a:xfrm>
        </p:spPr>
        <p:txBody>
          <a:bodyPr/>
          <a:lstStyle/>
          <a:p>
            <a:r>
              <a:rPr lang="en-US" dirty="0"/>
              <a:t>QZSS </a:t>
            </a:r>
            <a:r>
              <a:rPr lang="ru-RU" dirty="0"/>
              <a:t>Япония</a:t>
            </a:r>
            <a:endParaRPr lang="ru-KZ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E4E1656-11BA-40AE-94CA-17E7DD5EDC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64120" y="2105025"/>
            <a:ext cx="4396339" cy="374173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Первый запуск: 2010 год.</a:t>
            </a:r>
          </a:p>
          <a:p>
            <a:r>
              <a:rPr lang="ru-RU" dirty="0"/>
              <a:t>Покрытие: Тихоокеанско-Азиатский регион.</a:t>
            </a:r>
          </a:p>
          <a:p>
            <a:r>
              <a:rPr lang="ru-RU" dirty="0"/>
              <a:t>Состав спутников: 5 аппаратов, в работе — 5.</a:t>
            </a:r>
          </a:p>
          <a:p>
            <a:r>
              <a:rPr lang="ru-RU" dirty="0"/>
              <a:t>Типы орбит: геосинхронная высокая эллиптическая, геостационарная.</a:t>
            </a:r>
          </a:p>
          <a:p>
            <a:r>
              <a:rPr lang="ru-RU" dirty="0"/>
              <a:t>Высота: 35 786 км.</a:t>
            </a:r>
          </a:p>
          <a:p>
            <a:r>
              <a:rPr lang="ru-RU" dirty="0"/>
              <a:t>ГНСС с самой необычной орбитой — японская QZSS и движение «восьмеркой»</a:t>
            </a:r>
            <a:endParaRPr lang="ru-KZ" dirty="0"/>
          </a:p>
        </p:txBody>
      </p:sp>
      <p:pic>
        <p:nvPicPr>
          <p:cNvPr id="9218" name="Picture 2" descr="GPS, ГЛОНАСС и другие системы глобальной спутниковой навигации: гайд от ГдеМои">
            <a:extLst>
              <a:ext uri="{FF2B5EF4-FFF2-40B4-BE49-F238E27FC236}">
                <a16:creationId xmlns:a16="http://schemas.microsoft.com/office/drawing/2014/main" id="{16C8E575-B9BD-44D3-AAFD-73100FF55A3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349" y="2105025"/>
            <a:ext cx="4484532" cy="3957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33705282-9FB5-4840-BB81-E2E764638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00" y="233643"/>
            <a:ext cx="1746251" cy="174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413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8E1C22-0EAB-401C-A5A8-7D1517EA1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2475" y="452718"/>
            <a:ext cx="5488359" cy="1400530"/>
          </a:xfrm>
        </p:spPr>
        <p:txBody>
          <a:bodyPr/>
          <a:lstStyle/>
          <a:p>
            <a:r>
              <a:rPr lang="en-US" dirty="0"/>
              <a:t>NAVIC </a:t>
            </a:r>
            <a:r>
              <a:rPr lang="ru-RU" dirty="0"/>
              <a:t>Индия</a:t>
            </a:r>
            <a:endParaRPr lang="ru-KZ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EF9819A-2144-43D7-AA56-FD15EFCBD2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06920" y="1962150"/>
            <a:ext cx="4396339" cy="3741738"/>
          </a:xfrm>
        </p:spPr>
        <p:txBody>
          <a:bodyPr/>
          <a:lstStyle/>
          <a:p>
            <a:r>
              <a:rPr lang="ru-RU" dirty="0"/>
              <a:t>Первый запуск: 2013 год.</a:t>
            </a:r>
          </a:p>
          <a:p>
            <a:r>
              <a:rPr lang="ru-RU" dirty="0"/>
              <a:t>Покрытие: Индия.</a:t>
            </a:r>
          </a:p>
          <a:p>
            <a:r>
              <a:rPr lang="ru-RU" dirty="0"/>
              <a:t>Состав спутников: 8 аппаратов, в работе — 7.</a:t>
            </a:r>
          </a:p>
          <a:p>
            <a:r>
              <a:rPr lang="ru-RU" dirty="0"/>
              <a:t>Типы орбит: геосинхронная.</a:t>
            </a:r>
          </a:p>
          <a:p>
            <a:r>
              <a:rPr lang="ru-RU" dirty="0"/>
              <a:t>Высота: 36 000 км.</a:t>
            </a:r>
          </a:p>
          <a:p>
            <a:endParaRPr lang="ru-RU" dirty="0"/>
          </a:p>
          <a:p>
            <a:r>
              <a:rPr lang="ru-RU" dirty="0"/>
              <a:t>Самая молодая ГНСС — индийская NAVIC</a:t>
            </a:r>
            <a:endParaRPr lang="ru-KZ" dirty="0"/>
          </a:p>
        </p:txBody>
      </p:sp>
      <p:pic>
        <p:nvPicPr>
          <p:cNvPr id="10242" name="Picture 2" descr="GPS, ГЛОНАСС и другие системы глобальной спутниковой навигации: гайд от ГдеМои">
            <a:extLst>
              <a:ext uri="{FF2B5EF4-FFF2-40B4-BE49-F238E27FC236}">
                <a16:creationId xmlns:a16="http://schemas.microsoft.com/office/drawing/2014/main" id="{F6A80D5F-0AA2-4759-A0CA-3FCEE0810D3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1" y="2141378"/>
            <a:ext cx="4811398" cy="294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Региональная навигационная спутниковая система NavIC">
            <a:extLst>
              <a:ext uri="{FF2B5EF4-FFF2-40B4-BE49-F238E27FC236}">
                <a16:creationId xmlns:a16="http://schemas.microsoft.com/office/drawing/2014/main" id="{6E2504F6-DE93-4923-AEEA-3E5FBF8CE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953" y="214459"/>
            <a:ext cx="1877047" cy="1877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496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F4273610-AA6B-4347-82DA-34F464CFC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380645"/>
            <a:ext cx="9404723" cy="1400530"/>
          </a:xfrm>
        </p:spPr>
        <p:txBody>
          <a:bodyPr/>
          <a:lstStyle/>
          <a:p>
            <a:r>
              <a:rPr lang="ru-RU" dirty="0"/>
              <a:t>Преимущества спутниковых технологий:</a:t>
            </a:r>
            <a:endParaRPr lang="ru-KZ" dirty="0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09D446AC-C673-4EB8-A521-3A8379589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7287" y="1781175"/>
            <a:ext cx="9404723" cy="4029074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Широкий диапазон точностей – от единиц до метров до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субсантиметров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практически на любых расстояниях. Наблюдение высоких целей  ослабляет влияние атмосферы. Выигрыш в точности от этого достигает 1-2 порядка.</a:t>
            </a:r>
            <a:endParaRPr lang="ru-K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2 При построении геодезических сетей отпадает необходимость в прямой видимости между пунктами. Поэтому  не нужно строить высокие знаки-сигналы, выбирая места на возвышенностях. Строительство знаков занимало в геодезии до 80% от стоимости работ. Новые пункты закладывают в местах, удобных для подъезда.</a:t>
            </a:r>
            <a:endParaRPr lang="ru-K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3 Повышение производительности спутниковых технологий, по сравнению с обычными технологиями, в 10-15 раз.</a:t>
            </a:r>
            <a:endParaRPr lang="ru-K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4 Выполнение кинематических измерений, то есть измерений в движении. Особенно ценно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е таких методов в морской геодезии, аэрофотосъемке. При этом отпадает необходимость создавать наземное обоснование, производить привязку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опознаков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K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5 Обеспечение непрерывных наблюдений, например, для мониторинга деформаций в режиме реального времени.</a:t>
            </a:r>
            <a:endParaRPr lang="ru-K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6 Одновременно могут определяться  три координаты. Деление классических геодезических сетей на плановые и высотные привело к тому, что на пунктах триангуляции оказываются грубые высотные отметки, а на реперах отсутствуют плановые координаты.</a:t>
            </a:r>
            <a:endParaRPr lang="ru-K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7 Благодаря высокому уровню  автоматизации, обеспечиваются быстрота обработки, уменьшение субъективных ошибок.</a:t>
            </a:r>
            <a:endParaRPr lang="ru-K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8 Почти полная независимость от погоды.</a:t>
            </a:r>
            <a:endParaRPr lang="ru-K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318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6CDEA7-095D-4685-98D6-CC547DC6D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u="sng" dirty="0"/>
              <a:t>Принципиальное различие между классическими  и спутниковыми методами геодезии</a:t>
            </a:r>
            <a:endParaRPr lang="ru-KZ" sz="2800" u="sng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C9DEDE-14AB-4718-AE2D-A3E0DE951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950" y="1853248"/>
            <a:ext cx="10582275" cy="4395151"/>
          </a:xfrm>
        </p:spPr>
        <p:txBody>
          <a:bodyPr/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 классической геодезии измерения производятся относительно отвесной  линии (или поверхности геоида), то есть в основе измерений лежит физический принцип измерений. В результате, геодезические сети, построенные классическими методами, делятся на плановые и высотные сети. В основе спутниковых методов лежит геометрический принцип измерений, когда измеряются расстояния, являющиеся инвариантными величинами относительно систем координат не дающие связь с геоидом. </a:t>
            </a:r>
          </a:p>
          <a:p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Поэтому одна из принципиально важных проблем, связанных  со спутниковыми методами, - это преобразования полученных координат в государственную систему координат и высот.</a:t>
            </a:r>
            <a:endParaRPr lang="ru-KZ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986350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23C62-7698-44A6-9CFD-7CA2025EC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Недостатки спутниковых технологий: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07EEAA-FE39-4FD8-8B96-8DC5CA249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853248"/>
            <a:ext cx="9498013" cy="4395151"/>
          </a:xfrm>
        </p:spPr>
        <p:txBody>
          <a:bodyPr/>
          <a:lstStyle/>
          <a:p>
            <a:r>
              <a:rPr lang="ru-RU" dirty="0"/>
              <a:t>	1 Проблема преобразования высот и координат в локальную геодезическую систему, а высот – дополнительно в систему нормальных (или ортометрических) высот.</a:t>
            </a:r>
          </a:p>
          <a:p>
            <a:r>
              <a:rPr lang="ru-RU" dirty="0"/>
              <a:t>	2 Зависимость от препятствий и радиопомех. Спутниковые методы невозможно применять под землей.</a:t>
            </a:r>
          </a:p>
          <a:p>
            <a:r>
              <a:rPr lang="ru-RU" dirty="0"/>
              <a:t>	3 Точность определения высот в 2 - 5 раз уступает точности определения плановых координат.</a:t>
            </a:r>
          </a:p>
          <a:p>
            <a:r>
              <a:rPr lang="ru-RU" dirty="0"/>
              <a:t>	4 Высокая стоимость оборудования, сложное программное обеспечение, в последнее время не столь важный недостаток, так как есть конкуренция среди производителей, высокая производительность метода уменьшает затраты на полевые работы.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561143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5DFF4E-86C4-4960-AC90-DDA6A58C5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1" y="2824443"/>
            <a:ext cx="9404723" cy="1400530"/>
          </a:xfrm>
        </p:spPr>
        <p:txBody>
          <a:bodyPr/>
          <a:lstStyle/>
          <a:p>
            <a:pPr algn="ctr"/>
            <a:r>
              <a:rPr lang="ru-RU" dirty="0"/>
              <a:t>Благодарю за внимание!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5243774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48</TotalTime>
  <Words>979</Words>
  <Application>Microsoft Office PowerPoint</Application>
  <PresentationFormat>Широкоэкранный</PresentationFormat>
  <Paragraphs>87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Century Gothic</vt:lpstr>
      <vt:lpstr>HelveticaNeueCyr</vt:lpstr>
      <vt:lpstr>Roboto</vt:lpstr>
      <vt:lpstr>Times New Roman</vt:lpstr>
      <vt:lpstr>Wingdings 3</vt:lpstr>
      <vt:lpstr>Ион</vt:lpstr>
      <vt:lpstr>СПУТНИКОВЫЕ ТЕХНОЛОГИИ</vt:lpstr>
      <vt:lpstr>1. Краткая историческая справка</vt:lpstr>
      <vt:lpstr>Глобальная навигационная спутниковая система ГЛОНАСС</vt:lpstr>
      <vt:lpstr>Структура ГЛОНАСС</vt:lpstr>
      <vt:lpstr>Спутниковая группировка ГЛОНАСС</vt:lpstr>
      <vt:lpstr> GPS Global Positioning System </vt:lpstr>
      <vt:lpstr>Структура GPS</vt:lpstr>
      <vt:lpstr>Характеристики навигационных систем GPS </vt:lpstr>
      <vt:lpstr>Galileo  Евросоюз</vt:lpstr>
      <vt:lpstr>Beidou: Китай</vt:lpstr>
      <vt:lpstr>QZSS Япония</vt:lpstr>
      <vt:lpstr>NAVIC Индия</vt:lpstr>
      <vt:lpstr>Преимущества спутниковых технологий:</vt:lpstr>
      <vt:lpstr>Принципиальное различие между классическими  и спутниковыми методами геодезии</vt:lpstr>
      <vt:lpstr>Недостатки спутниковых технологий: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СПУТНИКОВЫЕ ТЕХНОЛОГИИ</dc:title>
  <dc:creator>Acer</dc:creator>
  <cp:lastModifiedBy>Acer</cp:lastModifiedBy>
  <cp:revision>8</cp:revision>
  <dcterms:created xsi:type="dcterms:W3CDTF">2023-09-11T09:41:05Z</dcterms:created>
  <dcterms:modified xsi:type="dcterms:W3CDTF">2023-09-17T02:35:04Z</dcterms:modified>
</cp:coreProperties>
</file>